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ca38e37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ca38e37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1b4931c7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41b4931c7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4b941e5e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4b941e5e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ea031028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4ea03102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ea031028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4ea031028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4ea031028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4ea031028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b9dd648b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b9dd648b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1</a:t>
            </a:r>
            <a:r>
              <a:rPr lang="es"/>
              <a:t>8</a:t>
            </a:r>
            <a:endParaRPr/>
          </a:p>
        </p:txBody>
      </p:sp>
      <p:sp>
        <p:nvSpPr>
          <p:cNvPr id="156" name="Google Shape;156;p18"/>
          <p:cNvSpPr txBox="1"/>
          <p:nvPr>
            <p:ph idx="3" type="title"/>
          </p:nvPr>
        </p:nvSpPr>
        <p:spPr>
          <a:xfrm>
            <a:off x="68975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</a:t>
            </a:r>
            <a:r>
              <a:rPr lang="es"/>
              <a:t>19</a:t>
            </a:r>
            <a:endParaRPr/>
          </a:p>
        </p:txBody>
      </p:sp>
      <p:sp>
        <p:nvSpPr>
          <p:cNvPr id="157" name="Google Shape;157;p18"/>
          <p:cNvSpPr txBox="1"/>
          <p:nvPr/>
        </p:nvSpPr>
        <p:spPr>
          <a:xfrm>
            <a:off x="3340025" y="2149725"/>
            <a:ext cx="2380500" cy="21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Asincronismo en Javascript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¿Qué es?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Call Stack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Event Loop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Promesas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Async/Await</a:t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 rot="5400000">
            <a:off x="3447377" y="256837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8"/>
          <p:cNvSpPr/>
          <p:nvPr/>
        </p:nvSpPr>
        <p:spPr>
          <a:xfrm rot="5400000">
            <a:off x="3447377" y="30249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3447377" y="27966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47379" y="326018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47379" y="34884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6132725" y="2149725"/>
            <a:ext cx="2380500" cy="21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Solicitando info desde Javascript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AJAX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Fetch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     Repaso DOM</a:t>
            </a:r>
            <a:endParaRPr b="1" sz="1000">
              <a:solidFill>
                <a:srgbClr val="41414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254477" y="25683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254477" y="30249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254477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46030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JAVASCRIPT</a:t>
            </a:r>
            <a:endParaRPr/>
          </a:p>
        </p:txBody>
      </p:sp>
      <p:sp>
        <p:nvSpPr>
          <p:cNvPr id="172" name="Google Shape;172;p19"/>
          <p:cNvSpPr txBox="1"/>
          <p:nvPr>
            <p:ph idx="4294967295" type="subTitle"/>
          </p:nvPr>
        </p:nvSpPr>
        <p:spPr>
          <a:xfrm>
            <a:off x="511711" y="2601150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Pedir datos desde el cliente</a:t>
            </a:r>
            <a:endParaRPr/>
          </a:p>
        </p:txBody>
      </p:sp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580" y="1728263"/>
            <a:ext cx="1686924" cy="168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550375" y="1768025"/>
            <a:ext cx="75042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60"/>
              <a:t>Como</a:t>
            </a:r>
            <a:r>
              <a:rPr lang="es" sz="1660"/>
              <a:t> vimos anteriormente,</a:t>
            </a:r>
            <a:r>
              <a:rPr lang="es" sz="1660"/>
              <a:t> es una de las formas que tiene un navegador para r</a:t>
            </a:r>
            <a:r>
              <a:rPr b="1" lang="es" sz="1660">
                <a:latin typeface="Montserrat"/>
                <a:ea typeface="Montserrat"/>
                <a:cs typeface="Montserrat"/>
                <a:sym typeface="Montserrat"/>
              </a:rPr>
              <a:t>equerir información a un servidor</a:t>
            </a:r>
            <a:r>
              <a:rPr lang="es" sz="1660"/>
              <a:t>.</a:t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s" sz="1660"/>
              <a:t>Tradicionalmente estas peticiones </a:t>
            </a:r>
            <a:r>
              <a:rPr lang="es" sz="1660">
                <a:solidFill>
                  <a:srgbClr val="F9F9F9"/>
                </a:solidFill>
                <a:highlight>
                  <a:srgbClr val="7685E6"/>
                </a:highlight>
              </a:rPr>
              <a:t>traen archivos HTML, CSS, JAVASCRIPT, imágenes, entre otros</a:t>
            </a:r>
            <a:r>
              <a:rPr lang="es" sz="1660"/>
              <a:t> y frente a </a:t>
            </a:r>
            <a:r>
              <a:rPr lang="es" sz="1660" u="sng"/>
              <a:t>cada actualización de contenido</a:t>
            </a:r>
            <a:r>
              <a:rPr lang="es" sz="1660"/>
              <a:t> debemos pedir un nuevo archivo que </a:t>
            </a:r>
            <a:r>
              <a:rPr b="1" lang="es" sz="1660">
                <a:latin typeface="Montserrat"/>
                <a:ea typeface="Montserrat"/>
                <a:cs typeface="Montserrat"/>
                <a:sym typeface="Montserrat"/>
              </a:rPr>
              <a:t>recarga nuestra página</a:t>
            </a:r>
            <a:r>
              <a:rPr lang="es" sz="1660"/>
              <a:t> en el navegador.</a:t>
            </a:r>
            <a:endParaRPr sz="1660"/>
          </a:p>
        </p:txBody>
      </p:sp>
      <p:sp>
        <p:nvSpPr>
          <p:cNvPr id="179" name="Google Shape;179;p20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Petición HTTP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idx="1" type="subTitle"/>
          </p:nvPr>
        </p:nvSpPr>
        <p:spPr>
          <a:xfrm>
            <a:off x="550375" y="1768025"/>
            <a:ext cx="75042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60"/>
              <a:t>Surgió como una nueva modalidad para solicitar información que luego pueda </a:t>
            </a:r>
            <a:r>
              <a:rPr lang="es" sz="1660">
                <a:solidFill>
                  <a:srgbClr val="F9F9F9"/>
                </a:solidFill>
                <a:highlight>
                  <a:srgbClr val="FF7EDB"/>
                </a:highlight>
              </a:rPr>
              <a:t>ser añadida a nuestra página sin necesidad de ser recargada</a:t>
            </a:r>
            <a:r>
              <a:rPr lang="es" sz="1660"/>
              <a:t>, permitiendo modificar porciones de un sitio.</a:t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s" sz="1660"/>
              <a:t>Sus siglas significan </a:t>
            </a:r>
            <a:r>
              <a:rPr b="1" i="1" lang="es" sz="1660">
                <a:latin typeface="Montserrat"/>
                <a:ea typeface="Montserrat"/>
                <a:cs typeface="Montserrat"/>
                <a:sym typeface="Montserrat"/>
              </a:rPr>
              <a:t>Asynchronous Javascript and XML</a:t>
            </a:r>
            <a:r>
              <a:rPr lang="es" sz="1660"/>
              <a:t> dado que originalmente la información se </a:t>
            </a:r>
            <a:r>
              <a:rPr lang="es" sz="1660"/>
              <a:t>transmitía</a:t>
            </a:r>
            <a:r>
              <a:rPr lang="es" sz="1660"/>
              <a:t> en formato </a:t>
            </a:r>
            <a:r>
              <a:rPr b="1" lang="es" sz="1660">
                <a:solidFill>
                  <a:srgbClr val="FF7EDB"/>
                </a:solidFill>
                <a:latin typeface="Montserrat"/>
                <a:ea typeface="Montserrat"/>
                <a:cs typeface="Montserrat"/>
                <a:sym typeface="Montserrat"/>
              </a:rPr>
              <a:t>XML</a:t>
            </a:r>
            <a:r>
              <a:rPr lang="es" sz="1660"/>
              <a:t> pero hoy en día el formato </a:t>
            </a:r>
            <a:r>
              <a:rPr b="1" lang="es" sz="166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JSON</a:t>
            </a:r>
            <a:r>
              <a:rPr lang="es" sz="1660"/>
              <a:t> es mucho más común.</a:t>
            </a:r>
            <a:endParaRPr sz="1660"/>
          </a:p>
        </p:txBody>
      </p:sp>
      <p:sp>
        <p:nvSpPr>
          <p:cNvPr id="185" name="Google Shape;185;p21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AJAX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realizar peticiones “AJAX”?</a:t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519918" y="2861222"/>
            <a:ext cx="3649800" cy="1441500"/>
          </a:xfrm>
          <a:prstGeom prst="rect">
            <a:avLst/>
          </a:prstGeom>
          <a:solidFill>
            <a:srgbClr val="F8C8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423675" y="2750868"/>
            <a:ext cx="3649800" cy="1441500"/>
          </a:xfrm>
          <a:prstGeom prst="rect">
            <a:avLst/>
          </a:prstGeom>
          <a:solidFill>
            <a:srgbClr val="FF8B3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 txBox="1"/>
          <p:nvPr>
            <p:ph idx="1" type="body"/>
          </p:nvPr>
        </p:nvSpPr>
        <p:spPr>
          <a:xfrm>
            <a:off x="423665" y="2750521"/>
            <a:ext cx="3649800" cy="14415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Librerías de terceros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Antes de Fetch, se tenían que instalar librerías de terceros para facilitar el proceso nativo. 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Algunas de estas librerías son axios, node-fetch o superagent dependiendo si la consulta era desde el lado del cliente o del servidor.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4783692" y="1625948"/>
            <a:ext cx="3649800" cy="26766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4687450" y="1421000"/>
            <a:ext cx="3649800" cy="2771400"/>
          </a:xfrm>
          <a:prstGeom prst="rect">
            <a:avLst/>
          </a:prstGeom>
          <a:solidFill>
            <a:srgbClr val="7685E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4687450" y="1420675"/>
            <a:ext cx="3649800" cy="27714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Fetch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Parte de los métodos nativos de Web API (cliente).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En el servidor, desde la versión de Node +18 se puede usar de forma nativa, mientras que en versiones anteriores era necesario alguna librería (axios, node-fetch).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9F9F9"/>
                </a:solidFill>
              </a:rPr>
              <a:t>Actualmente es el más utilizado.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197" name="Google Shape;197;p22"/>
          <p:cNvSpPr/>
          <p:nvPr/>
        </p:nvSpPr>
        <p:spPr>
          <a:xfrm>
            <a:off x="519917" y="1501088"/>
            <a:ext cx="3649800" cy="1045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423676" y="1421070"/>
            <a:ext cx="3649800" cy="10455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423675" y="1421001"/>
            <a:ext cx="3649800" cy="10455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XMLHttpRequest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Método nativo, de todos el más antiguo y complejo de utilizar.</a:t>
            </a:r>
            <a:endParaRPr>
              <a:solidFill>
                <a:srgbClr val="F9F9F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Petición simple con Fetch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311700" y="1152475"/>
            <a:ext cx="404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 </a:t>
            </a:r>
            <a:r>
              <a:rPr lang="es">
                <a:highlight>
                  <a:srgbClr val="F8C823"/>
                </a:highlight>
              </a:rPr>
              <a:t>Una petición HTTP es un proceso que no sabemos </a:t>
            </a:r>
            <a:r>
              <a:rPr lang="es">
                <a:highlight>
                  <a:srgbClr val="F8C823"/>
                </a:highlight>
              </a:rPr>
              <a:t>cuánto</a:t>
            </a:r>
            <a:r>
              <a:rPr lang="es">
                <a:highlight>
                  <a:srgbClr val="F8C823"/>
                </a:highlight>
              </a:rPr>
              <a:t> puede demorar</a:t>
            </a:r>
            <a:r>
              <a:rPr lang="es"/>
              <a:t> y si su resultado será exitoso, por eso la función </a:t>
            </a:r>
            <a:r>
              <a:rPr b="1" lang="es"/>
              <a:t>fetch() devuelve una promesa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- Fetch </a:t>
            </a:r>
            <a:r>
              <a:rPr lang="es" u="sng"/>
              <a:t>permite solicitar información a una API Rest,</a:t>
            </a:r>
            <a:r>
              <a:rPr lang="es"/>
              <a:t> retornando un </a:t>
            </a:r>
            <a:r>
              <a:rPr b="1" lang="es">
                <a:solidFill>
                  <a:srgbClr val="FF7EDB"/>
                </a:solidFill>
              </a:rPr>
              <a:t>objeto JSON</a:t>
            </a:r>
            <a:r>
              <a:rPr lang="es"/>
              <a:t> con la información que necesitamos.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- Esa respuesta </a:t>
            </a:r>
            <a:r>
              <a:rPr b="1" lang="es"/>
              <a:t>posee metadatos</a:t>
            </a:r>
            <a:r>
              <a:rPr lang="es"/>
              <a:t>, por eso </a:t>
            </a:r>
            <a:r>
              <a:rPr lang="es">
                <a:highlight>
                  <a:srgbClr val="F8C823"/>
                </a:highlight>
              </a:rPr>
              <a:t>usamos el método .json()</a:t>
            </a:r>
            <a:r>
              <a:rPr lang="es"/>
              <a:t> que </a:t>
            </a:r>
            <a:r>
              <a:rPr lang="es" u="sng"/>
              <a:t>devuelve otra promesa</a:t>
            </a:r>
            <a:r>
              <a:rPr lang="es"/>
              <a:t> con </a:t>
            </a:r>
            <a:r>
              <a:rPr b="1" lang="es"/>
              <a:t>el body de la respuesta</a:t>
            </a:r>
            <a:r>
              <a:rPr lang="es"/>
              <a:t> convertido a </a:t>
            </a:r>
            <a:r>
              <a:rPr lang="es" u="sng"/>
              <a:t>objeto Javascript</a:t>
            </a:r>
            <a:r>
              <a:rPr lang="es"/>
              <a:t>.</a:t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825" y="1552675"/>
            <a:ext cx="4112649" cy="122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3"/>
          <p:cNvSpPr txBox="1"/>
          <p:nvPr/>
        </p:nvSpPr>
        <p:spPr>
          <a:xfrm>
            <a:off x="4403836" y="11524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Promesa tradicional</a:t>
            </a:r>
            <a:endParaRPr>
              <a:highlight>
                <a:srgbClr val="F8C823"/>
              </a:highlight>
            </a:endParaRPr>
          </a:p>
        </p:txBody>
      </p:sp>
      <p:sp>
        <p:nvSpPr>
          <p:cNvPr id="208" name="Google Shape;208;p23"/>
          <p:cNvSpPr txBox="1"/>
          <p:nvPr/>
        </p:nvSpPr>
        <p:spPr>
          <a:xfrm>
            <a:off x="4403825" y="2845966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async/await</a:t>
            </a:r>
            <a:endParaRPr>
              <a:highlight>
                <a:srgbClr val="F8C823"/>
              </a:highlight>
            </a:endParaRPr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825" y="3246175"/>
            <a:ext cx="3987124" cy="13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490250" y="555100"/>
            <a:ext cx="51921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que sabemos consultar datos externos,</a:t>
            </a:r>
            <a:r>
              <a:rPr lang="es"/>
              <a:t> veamos </a:t>
            </a:r>
            <a:r>
              <a:rPr lang="es"/>
              <a:t>cómo</a:t>
            </a:r>
            <a:r>
              <a:rPr lang="es"/>
              <a:t> podemos unirlo a lo que ya conocemos.</a:t>
            </a:r>
            <a:endParaRPr/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8700" y="1101300"/>
            <a:ext cx="2134250" cy="26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